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6" r:id="rId1"/>
  </p:sldMasterIdLst>
  <p:notesMasterIdLst>
    <p:notesMasterId r:id="rId13"/>
  </p:notesMasterIdLst>
  <p:handoutMasterIdLst>
    <p:handoutMasterId r:id="rId14"/>
  </p:handoutMasterIdLst>
  <p:sldIdLst>
    <p:sldId id="412" r:id="rId2"/>
    <p:sldId id="419" r:id="rId3"/>
    <p:sldId id="420" r:id="rId4"/>
    <p:sldId id="429" r:id="rId5"/>
    <p:sldId id="430" r:id="rId6"/>
    <p:sldId id="431" r:id="rId7"/>
    <p:sldId id="432" r:id="rId8"/>
    <p:sldId id="421" r:id="rId9"/>
    <p:sldId id="425" r:id="rId10"/>
    <p:sldId id="428" r:id="rId11"/>
    <p:sldId id="415" r:id="rId12"/>
  </p:sldIdLst>
  <p:sldSz cx="9144000" cy="6858000" type="screen4x3"/>
  <p:notesSz cx="6797675" cy="9928225"/>
  <p:embeddedFontLst>
    <p:embeddedFont>
      <p:font typeface="맑은 고딕" panose="020B0503020000020004" pitchFamily="50" charset="-127"/>
      <p:regular r:id="rId15"/>
      <p:bold r:id="rId16"/>
    </p:embeddedFont>
    <p:embeddedFont>
      <p:font typeface="나눔고딕 ExtraBold" panose="020D0904000000000000" pitchFamily="50" charset="-127"/>
      <p:bold r:id="rId17"/>
    </p:embeddedFont>
    <p:embeddedFont>
      <p:font typeface="Arial Unicode MS" panose="020B0604020202020204" pitchFamily="50" charset="-127"/>
      <p:regular r:id="rId18"/>
    </p:embeddedFont>
    <p:embeddedFont>
      <p:font typeface="나눔바른고딕" panose="020B0600000101010101" charset="-127"/>
      <p:regular r:id="rId19"/>
      <p:bold r:id="rId20"/>
    </p:embeddedFont>
    <p:embeddedFont>
      <p:font typeface="나눔고딕 Light" panose="020D0904000000000000" pitchFamily="50" charset="-127"/>
      <p:regular r:id="rId2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96"/>
    <a:srgbClr val="AB2F7F"/>
    <a:srgbClr val="D2DFEE"/>
    <a:srgbClr val="100A8E"/>
    <a:srgbClr val="502363"/>
    <a:srgbClr val="BB815D"/>
    <a:srgbClr val="56296F"/>
    <a:srgbClr val="A664CE"/>
    <a:srgbClr val="EFE1F7"/>
    <a:srgbClr val="DBA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7" d="100"/>
          <a:sy n="67" d="100"/>
        </p:scale>
        <p:origin x="564" y="120"/>
      </p:cViewPr>
      <p:guideLst>
        <p:guide orient="horz" pos="220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78F6B-3F51-4A8F-9F44-BC2A8AB3EEF8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CE2C0-677D-42B4-99BF-82F30FD35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3208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5AE56-7F63-4D94-8C88-A4D9F483D2F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FFE92-455A-4DA0-9131-57DAB90A57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60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94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50AB-2C49-403F-B441-A13C806D55B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21504-B365-48E0-8985-241EEAE9945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4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50AB-2C49-403F-B441-A13C806D55B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21504-B365-48E0-8985-241EEAE9945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4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87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50AB-2C49-403F-B441-A13C806D55B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21504-B365-48E0-8985-241EEAE9945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6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50AB-2C49-403F-B441-A13C806D55B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21504-B365-48E0-8985-241EEAE9945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0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50AB-2C49-403F-B441-A13C806D55B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21504-B365-48E0-8985-241EEAE9945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3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50AB-2C49-403F-B441-A13C806D55B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21504-B365-48E0-8985-241EEAE9945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5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50AB-2C49-403F-B441-A13C806D55B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21504-B365-48E0-8985-241EEAE9945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94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50AB-2C49-403F-B441-A13C806D55B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21504-B365-48E0-8985-241EEAE9945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50AB-2C49-403F-B441-A13C806D55B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2020-09-21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21504-B365-48E0-8985-241EEAE9945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7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 userDrawn="1"/>
        </p:nvGrpSpPr>
        <p:grpSpPr>
          <a:xfrm>
            <a:off x="0" y="0"/>
            <a:ext cx="9144000" cy="620688"/>
            <a:chOff x="0" y="0"/>
            <a:chExt cx="9144000" cy="620688"/>
          </a:xfrm>
        </p:grpSpPr>
        <p:sp>
          <p:nvSpPr>
            <p:cNvPr id="13" name="직사각형 12"/>
            <p:cNvSpPr/>
            <p:nvPr/>
          </p:nvSpPr>
          <p:spPr>
            <a:xfrm>
              <a:off x="0" y="0"/>
              <a:ext cx="9144000" cy="620688"/>
            </a:xfrm>
            <a:prstGeom prst="rect">
              <a:avLst/>
            </a:prstGeom>
            <a:solidFill>
              <a:srgbClr val="003A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891888" y="171367"/>
              <a:ext cx="1949573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900" dirty="0" smtClean="0">
                  <a:solidFill>
                    <a:schemeClr val="bg1">
                      <a:lumMod val="95000"/>
                    </a:schemeClr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JEONBUK NATIONAL UNIVERSITY</a:t>
              </a:r>
              <a:endParaRPr lang="en-US" altLang="ko-KR" sz="900" dirty="0"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78228"/>
              <a:ext cx="1728192" cy="432048"/>
            </a:xfrm>
            <a:prstGeom prst="rect">
              <a:avLst/>
            </a:prstGeom>
          </p:spPr>
        </p:pic>
      </p:grpSp>
      <p:sp>
        <p:nvSpPr>
          <p:cNvPr id="16" name="직사각형 15"/>
          <p:cNvSpPr/>
          <p:nvPr userDrawn="1"/>
        </p:nvSpPr>
        <p:spPr>
          <a:xfrm>
            <a:off x="0" y="6768752"/>
            <a:ext cx="9144000" cy="116632"/>
          </a:xfrm>
          <a:prstGeom prst="rect">
            <a:avLst/>
          </a:prstGeom>
          <a:solidFill>
            <a:srgbClr val="003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499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5589240"/>
            <a:ext cx="9144000" cy="12725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5589240"/>
          </a:xfrm>
          <a:prstGeom prst="rect">
            <a:avLst/>
          </a:prstGeom>
          <a:solidFill>
            <a:srgbClr val="003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691680" y="2565281"/>
            <a:ext cx="5688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무역학과 </a:t>
            </a:r>
            <a:r>
              <a:rPr lang="en-US" altLang="ko-KR" sz="4400" b="1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BK21</a:t>
            </a:r>
            <a:r>
              <a:rPr lang="ko-KR" altLang="en-US" sz="4400" b="1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사업 및 </a:t>
            </a:r>
            <a:endParaRPr lang="en-US" altLang="ko-KR" sz="4400" b="1" dirty="0" smtClean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ctr"/>
            <a:r>
              <a:rPr lang="ko-KR" altLang="en-US" sz="4400" b="1" dirty="0" smtClean="0">
                <a:solidFill>
                  <a:schemeClr val="bg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대학원생 지원 설명회</a:t>
            </a:r>
            <a:endParaRPr lang="en-US" altLang="ko-KR" sz="4400" b="1" dirty="0" smtClean="0">
              <a:solidFill>
                <a:schemeClr val="bg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217598" y="4072449"/>
            <a:ext cx="27895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spc="300" dirty="0" smtClean="0"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JEONBUK NATIONAL UNIVERSITY</a:t>
            </a:r>
            <a:endParaRPr lang="en-US" altLang="ko-KR" sz="800" spc="300" dirty="0">
              <a:solidFill>
                <a:schemeClr val="bg1">
                  <a:lumMod val="9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314" y="5827769"/>
            <a:ext cx="1843592" cy="431997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3995407" y="1836490"/>
            <a:ext cx="1293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나눔고딕 Light" panose="020D0904000000000000" pitchFamily="50" charset="-127"/>
                <a:ea typeface="나눔고딕 Light" panose="020D0904000000000000" pitchFamily="50" charset="-127"/>
              </a:rPr>
              <a:t>2020</a:t>
            </a:r>
            <a:r>
              <a:rPr lang="ko-KR" altLang="en-US" sz="3200" b="1" dirty="0" smtClean="0">
                <a:solidFill>
                  <a:schemeClr val="bg1"/>
                </a:solidFill>
                <a:latin typeface="나눔고딕 Light" panose="020D0904000000000000" pitchFamily="50" charset="-127"/>
                <a:ea typeface="나눔고딕 Light" panose="020D0904000000000000" pitchFamily="50" charset="-127"/>
              </a:rPr>
              <a:t> </a:t>
            </a:r>
            <a:endParaRPr lang="en-US" altLang="ko-KR" sz="3200" b="1" dirty="0">
              <a:solidFill>
                <a:schemeClr val="bg1"/>
              </a:solidFill>
              <a:latin typeface="나눔고딕 Light" panose="020D0904000000000000" pitchFamily="50" charset="-127"/>
              <a:ea typeface="나눔고딕 Light" panose="020D0904000000000000" pitchFamily="50" charset="-127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3275856" y="2464052"/>
            <a:ext cx="2664296" cy="0"/>
          </a:xfrm>
          <a:prstGeom prst="line">
            <a:avLst/>
          </a:prstGeom>
          <a:ln>
            <a:solidFill>
              <a:srgbClr val="D2DF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275856" y="4011831"/>
            <a:ext cx="2664296" cy="0"/>
          </a:xfrm>
          <a:prstGeom prst="line">
            <a:avLst/>
          </a:prstGeom>
          <a:ln>
            <a:solidFill>
              <a:srgbClr val="D2DF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  <a14:imgEffect>
                      <a14:brightnessContrast bright="76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54" y="-171400"/>
            <a:ext cx="2320331" cy="5904656"/>
          </a:xfrm>
          <a:prstGeom prst="rect">
            <a:avLst/>
          </a:prstGeom>
          <a:effectLst/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1000"/>
                    </a14:imgEffect>
                    <a14:imgEffect>
                      <a14:brightnessContrast bright="76000"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" y="-99392"/>
            <a:ext cx="2097071" cy="5904656"/>
          </a:xfrm>
          <a:prstGeom prst="rect">
            <a:avLst/>
          </a:prstGeom>
          <a:effectLst/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1773541" cy="44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78" y="647015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IV.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무역학과 대학원생 지원계획</a:t>
            </a:r>
            <a:endParaRPr lang="en-US" altLang="ko-KR" sz="36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294667"/>
            <a:ext cx="8640960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연구동아리 지원 및 논문발표대회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2400" dirty="0" smtClean="0">
                <a:latin typeface="+mn-ea"/>
              </a:rPr>
              <a:t>전공별 학술동아리를 구성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운영하고 년 </a:t>
            </a:r>
            <a:r>
              <a:rPr lang="en-US" altLang="ko-KR" sz="2400" dirty="0" smtClean="0">
                <a:latin typeface="+mn-ea"/>
              </a:rPr>
              <a:t>1</a:t>
            </a:r>
            <a:r>
              <a:rPr lang="ko-KR" altLang="en-US" sz="2400" dirty="0" smtClean="0">
                <a:latin typeface="+mn-ea"/>
              </a:rPr>
              <a:t>회 우수논문발표 경진대회를 개최하여 대학원생의 연구능력 강화</a:t>
            </a:r>
            <a:endParaRPr lang="en-US" altLang="ko-KR" sz="2400" b="1" dirty="0" smtClean="0">
              <a:solidFill>
                <a:srgbClr val="003A96"/>
              </a:solidFill>
              <a:latin typeface="+mn-ea"/>
            </a:endParaRPr>
          </a:p>
          <a:p>
            <a:pPr marL="625475" indent="-354013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ko-KR" altLang="en-US" sz="2000" dirty="0" smtClean="0"/>
              <a:t>자체 </a:t>
            </a:r>
            <a:r>
              <a:rPr lang="ko-KR" altLang="en-US" sz="2000" dirty="0" smtClean="0">
                <a:solidFill>
                  <a:srgbClr val="003A96"/>
                </a:solidFill>
              </a:rPr>
              <a:t>학술동아리 운영에 따른 경비 지원 및 논문발표대회 참여 학생들에게 포상 지원</a:t>
            </a:r>
            <a:endParaRPr lang="en-US" altLang="ko-KR" sz="2000" dirty="0" smtClean="0">
              <a:solidFill>
                <a:srgbClr val="003A96"/>
              </a:solidFill>
            </a:endParaRPr>
          </a:p>
          <a:p>
            <a:pPr marL="442913" lvl="0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rgbClr val="C0504D">
                    <a:lumMod val="75000"/>
                  </a:srgbClr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2400" b="1" dirty="0" smtClean="0">
                <a:solidFill>
                  <a:srgbClr val="C0504D">
                    <a:lumMod val="75000"/>
                  </a:srgbClr>
                </a:solidFill>
                <a:latin typeface="맑은 고딕" panose="020B0503020000020004" pitchFamily="50" charset="-127"/>
              </a:rPr>
              <a:t>연구지원체계 구축</a:t>
            </a:r>
            <a:r>
              <a:rPr lang="en-US" altLang="ko-KR" sz="2400" b="1" dirty="0" smtClean="0">
                <a:solidFill>
                  <a:srgbClr val="C0504D">
                    <a:lumMod val="75000"/>
                  </a:srgbClr>
                </a:solidFill>
                <a:latin typeface="맑은 고딕" panose="020B0503020000020004" pitchFamily="50" charset="-127"/>
              </a:rPr>
              <a:t>) </a:t>
            </a:r>
            <a:r>
              <a:rPr lang="ko-KR" altLang="en-US" sz="24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대학원생이 학내에서 연구에 집중할 수 있도록 </a:t>
            </a:r>
            <a:r>
              <a:rPr lang="ko-KR" altLang="en-US" sz="2400" dirty="0" smtClean="0">
                <a:solidFill>
                  <a:srgbClr val="003A96"/>
                </a:solidFill>
                <a:latin typeface="맑은 고딕" panose="020B0503020000020004" pitchFamily="50" charset="-127"/>
              </a:rPr>
              <a:t>연구공간 마련</a:t>
            </a:r>
            <a:r>
              <a:rPr lang="ko-KR" altLang="en-US" sz="24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 및 예산 범위 내 컴퓨터</a:t>
            </a:r>
            <a:r>
              <a:rPr lang="en-US" altLang="ko-KR" sz="24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프린터 등 </a:t>
            </a:r>
            <a:r>
              <a:rPr lang="ko-KR" altLang="en-US" sz="2400" dirty="0" smtClean="0">
                <a:solidFill>
                  <a:srgbClr val="003A96"/>
                </a:solidFill>
                <a:latin typeface="맑은 고딕" panose="020B0503020000020004" pitchFamily="50" charset="-127"/>
              </a:rPr>
              <a:t>사무용품 지원 </a:t>
            </a:r>
            <a:endParaRPr lang="en-US" altLang="ko-KR" sz="2400" b="1" dirty="0">
              <a:solidFill>
                <a:srgbClr val="003A96"/>
              </a:solidFill>
              <a:latin typeface="맑은 고딕" panose="020B0503020000020004" pitchFamily="50" charset="-127"/>
            </a:endParaRPr>
          </a:p>
          <a:p>
            <a:pPr marL="625475" lvl="0" indent="-354013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solidFill>
                  <a:prstClr val="black"/>
                </a:solidFill>
              </a:rPr>
              <a:t>그 외</a:t>
            </a:r>
            <a:r>
              <a:rPr lang="en-US" altLang="ko-KR" sz="2000" dirty="0" smtClean="0">
                <a:solidFill>
                  <a:prstClr val="black"/>
                </a:solidFill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</a:rPr>
              <a:t>논문발표</a:t>
            </a:r>
            <a:r>
              <a:rPr lang="en-US" altLang="ko-KR" sz="2000" dirty="0">
                <a:solidFill>
                  <a:prstClr val="black"/>
                </a:solidFill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</a:rPr>
              <a:t>및 게재 경비 지원</a:t>
            </a:r>
            <a:r>
              <a:rPr lang="en-US" altLang="ko-KR" sz="2000" dirty="0" smtClean="0">
                <a:solidFill>
                  <a:prstClr val="black"/>
                </a:solidFill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</a:rPr>
              <a:t>통계분석 등에 필요한 소프트웨어 지원</a:t>
            </a:r>
            <a:r>
              <a:rPr lang="en-US" altLang="ko-KR" sz="2000" dirty="0" smtClean="0">
                <a:solidFill>
                  <a:prstClr val="black"/>
                </a:solidFill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</a:rPr>
              <a:t>학술 및 영어논문 작성</a:t>
            </a:r>
            <a:r>
              <a:rPr lang="en-US" altLang="ko-KR" sz="2000" dirty="0" smtClean="0">
                <a:solidFill>
                  <a:prstClr val="black"/>
                </a:solidFill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</a:rPr>
              <a:t>영어번역 등 지원 예정</a:t>
            </a:r>
            <a:endParaRPr lang="ko-KR" altLang="en-US" dirty="0">
              <a:solidFill>
                <a:srgbClr val="003A96"/>
              </a:solidFill>
            </a:endParaRPr>
          </a:p>
          <a:p>
            <a:pPr marL="271462">
              <a:lnSpc>
                <a:spcPct val="120000"/>
              </a:lnSpc>
              <a:buClr>
                <a:schemeClr val="tx1"/>
              </a:buClr>
            </a:pPr>
            <a:endParaRPr lang="ko-KR" altLang="en-US" dirty="0">
              <a:solidFill>
                <a:srgbClr val="003A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76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140627" y="3068960"/>
            <a:ext cx="3015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pc="3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감사합니다</a:t>
            </a:r>
            <a:endParaRPr lang="en-US" altLang="ko-KR" sz="2800" b="1" spc="3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453202" y="3679975"/>
            <a:ext cx="2340705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bg1">
                    <a:lumMod val="50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JEONBUK NATIONAL UNIVERSITY</a:t>
            </a:r>
            <a:endParaRPr lang="en-US" altLang="ko-KR" sz="1100" dirty="0">
              <a:solidFill>
                <a:schemeClr val="bg1">
                  <a:lumMod val="50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414908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>
                <a:latin typeface="나눔바른고딕" panose="020B0600000101010101" charset="-127"/>
                <a:ea typeface="나눔바른고딕" panose="020B0600000101010101" charset="-127"/>
              </a:rPr>
              <a:t>대학원 진학 관련 문의사항은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최용재 교수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(270-2972, yjchoi06@jbnu.ac.kr)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또는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김민희</a:t>
            </a:r>
            <a:r>
              <a:rPr lang="en-US" altLang="ko-KR" sz="2000" b="1" dirty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 (270-3013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),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이준철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(270-3009)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나눔바른고딕" panose="020B0600000101010101" charset="-127"/>
                <a:ea typeface="나눔바른고딕" panose="020B0600000101010101" charset="-127"/>
              </a:rPr>
              <a:t> 조교선생님에게 문의</a:t>
            </a:r>
            <a:r>
              <a:rPr lang="ko-KR" altLang="en-US" sz="2000" dirty="0" smtClean="0">
                <a:latin typeface="나눔바른고딕" panose="020B0600000101010101" charset="-127"/>
                <a:ea typeface="나눔바른고딕" panose="020B0600000101010101" charset="-127"/>
              </a:rPr>
              <a:t>하길 바랍니다</a:t>
            </a:r>
            <a:r>
              <a:rPr lang="en-US" altLang="ko-KR" sz="2000" dirty="0" smtClean="0">
                <a:latin typeface="나눔바른고딕" panose="020B0600000101010101" charset="-127"/>
                <a:ea typeface="나눔바른고딕" panose="020B0600000101010101" charset="-127"/>
              </a:rPr>
              <a:t>.</a:t>
            </a:r>
            <a:endParaRPr lang="ko-KR" altLang="en-US" sz="2000" dirty="0">
              <a:latin typeface="나눔바른고딕" panose="020B0600000101010101" charset="-127"/>
              <a:ea typeface="나눔바른고딕" panose="020B0600000101010101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4357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78" y="674174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I. 4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단계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두뇌한국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21(BK21 Four)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사업이란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endParaRPr lang="en-US" altLang="ko-KR" sz="36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30466"/>
            <a:ext cx="864096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배경 및 목적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  <a:r>
              <a:rPr lang="en-US" altLang="ko-KR" sz="2400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4</a:t>
            </a:r>
            <a:r>
              <a:rPr lang="ko-KR" altLang="en-US" sz="2400" dirty="0">
                <a:latin typeface="+mn-ea"/>
              </a:rPr>
              <a:t>차 산업혁명 및 인구구조 변화 등 사회변화에 선도적으로 대응하는 </a:t>
            </a:r>
            <a:r>
              <a:rPr lang="ko-KR" altLang="en-US" sz="2400" b="1" dirty="0">
                <a:solidFill>
                  <a:srgbClr val="003A96"/>
                </a:solidFill>
                <a:latin typeface="+mn-ea"/>
              </a:rPr>
              <a:t>석</a:t>
            </a:r>
            <a:r>
              <a:rPr lang="en-US" altLang="ko-KR" sz="2400" b="1" dirty="0">
                <a:solidFill>
                  <a:srgbClr val="003A96"/>
                </a:solidFill>
                <a:latin typeface="+mn-ea"/>
              </a:rPr>
              <a:t>·</a:t>
            </a:r>
            <a:r>
              <a:rPr lang="ko-KR" altLang="en-US" sz="2400" b="1" dirty="0" err="1">
                <a:solidFill>
                  <a:srgbClr val="003A96"/>
                </a:solidFill>
                <a:latin typeface="+mn-ea"/>
              </a:rPr>
              <a:t>박사급</a:t>
            </a:r>
            <a:r>
              <a:rPr lang="ko-KR" altLang="en-US" sz="2400" b="1" dirty="0">
                <a:solidFill>
                  <a:srgbClr val="003A96"/>
                </a:solidFill>
                <a:latin typeface="+mn-ea"/>
              </a:rPr>
              <a:t> 인재양성 </a:t>
            </a:r>
            <a:r>
              <a:rPr lang="ko-KR" altLang="en-US" sz="2400" dirty="0">
                <a:latin typeface="+mn-ea"/>
              </a:rPr>
              <a:t>및 세계 수준의 </a:t>
            </a:r>
            <a:r>
              <a:rPr lang="ko-KR" altLang="en-US" sz="2400" b="1" dirty="0">
                <a:solidFill>
                  <a:srgbClr val="003A96"/>
                </a:solidFill>
                <a:latin typeface="+mn-ea"/>
              </a:rPr>
              <a:t>연구중심 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대학원 </a:t>
            </a:r>
            <a:r>
              <a:rPr lang="ko-KR" altLang="en-US" sz="2400" b="1" dirty="0">
                <a:solidFill>
                  <a:srgbClr val="003A96"/>
                </a:solidFill>
                <a:latin typeface="+mn-ea"/>
              </a:rPr>
              <a:t>육성</a:t>
            </a:r>
            <a:r>
              <a:rPr lang="ko-KR" altLang="en-US" sz="2400" dirty="0">
                <a:latin typeface="+mn-ea"/>
              </a:rPr>
              <a:t>을 </a:t>
            </a:r>
            <a:r>
              <a:rPr lang="ko-KR" altLang="en-US" sz="2400" dirty="0" smtClean="0">
                <a:latin typeface="+mn-ea"/>
              </a:rPr>
              <a:t>위한 교육부 지원 사업</a:t>
            </a:r>
            <a:endParaRPr lang="en-US" altLang="ko-KR" sz="2400" dirty="0" smtClean="0">
              <a:latin typeface="+mn-ea"/>
            </a:endParaRPr>
          </a:p>
          <a:p>
            <a:pPr>
              <a:lnSpc>
                <a:spcPct val="130000"/>
              </a:lnSpc>
            </a:pPr>
            <a:endParaRPr lang="en-US" altLang="ko-KR" sz="2400" dirty="0" smtClean="0">
              <a:latin typeface="+mn-ea"/>
            </a:endParaRPr>
          </a:p>
          <a:p>
            <a:pPr marL="442913" indent="-442913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사업기간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en-US" altLang="ko-KR" sz="2400" dirty="0" smtClean="0">
                <a:latin typeface="+mn-ea"/>
              </a:rPr>
              <a:t>2020. 9.~ 2027.8(7</a:t>
            </a:r>
            <a:r>
              <a:rPr lang="ko-KR" altLang="en-US" sz="2400" dirty="0" smtClean="0">
                <a:latin typeface="+mn-ea"/>
              </a:rPr>
              <a:t>년</a:t>
            </a:r>
            <a:r>
              <a:rPr lang="en-US" altLang="ko-KR" sz="2400" dirty="0" smtClean="0">
                <a:latin typeface="+mn-ea"/>
              </a:rPr>
              <a:t>)</a:t>
            </a:r>
          </a:p>
          <a:p>
            <a:pPr marL="442913" indent="-442913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사업예산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  <a:r>
              <a:rPr lang="ko-KR" altLang="en-US" sz="2400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연간 </a:t>
            </a:r>
            <a:r>
              <a:rPr lang="en-US" altLang="ko-KR" sz="2400" dirty="0" smtClean="0">
                <a:latin typeface="+mn-ea"/>
              </a:rPr>
              <a:t>4,080</a:t>
            </a:r>
            <a:r>
              <a:rPr lang="ko-KR" altLang="en-US" sz="2400" dirty="0" smtClean="0">
                <a:latin typeface="+mn-ea"/>
              </a:rPr>
              <a:t>억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총 </a:t>
            </a:r>
            <a:r>
              <a:rPr lang="en-US" altLang="ko-KR" sz="2400" dirty="0" smtClean="0">
                <a:latin typeface="+mn-ea"/>
              </a:rPr>
              <a:t>2</a:t>
            </a:r>
            <a:r>
              <a:rPr lang="ko-KR" altLang="en-US" sz="2400" dirty="0" smtClean="0">
                <a:latin typeface="+mn-ea"/>
              </a:rPr>
              <a:t>조 </a:t>
            </a:r>
            <a:r>
              <a:rPr lang="en-US" altLang="ko-KR" sz="2400" dirty="0" smtClean="0">
                <a:latin typeface="+mn-ea"/>
              </a:rPr>
              <a:t>9</a:t>
            </a:r>
            <a:r>
              <a:rPr lang="ko-KR" altLang="en-US" sz="2400" dirty="0" err="1" smtClean="0">
                <a:latin typeface="+mn-ea"/>
              </a:rPr>
              <a:t>천억원</a:t>
            </a:r>
            <a:r>
              <a:rPr lang="en-US" altLang="ko-KR" sz="2400" dirty="0" smtClean="0">
                <a:latin typeface="+mn-ea"/>
              </a:rPr>
              <a:t>)</a:t>
            </a:r>
          </a:p>
          <a:p>
            <a:pPr marL="442913" indent="-442913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사업유형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2400" dirty="0" smtClean="0">
                <a:latin typeface="+mn-ea"/>
              </a:rPr>
              <a:t>미래인재양성사업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혁신인재양성사업</a:t>
            </a:r>
            <a:endParaRPr lang="en-US" altLang="ko-KR" sz="2400" dirty="0" smtClean="0">
              <a:latin typeface="+mn-ea"/>
            </a:endParaRPr>
          </a:p>
          <a:p>
            <a:pPr marL="442913" indent="-442913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지원 절차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en-US" altLang="ko-KR" sz="2400" dirty="0" smtClean="0">
                <a:latin typeface="+mn-ea"/>
              </a:rPr>
              <a:t>’20</a:t>
            </a:r>
            <a:r>
              <a:rPr lang="ko-KR" altLang="en-US" sz="2400" dirty="0" smtClean="0">
                <a:latin typeface="+mn-ea"/>
              </a:rPr>
              <a:t>년 </a:t>
            </a:r>
            <a:r>
              <a:rPr lang="en-US" altLang="ko-KR" sz="2400" dirty="0" smtClean="0">
                <a:latin typeface="+mn-ea"/>
              </a:rPr>
              <a:t>4</a:t>
            </a:r>
            <a:r>
              <a:rPr lang="ko-KR" altLang="en-US" sz="2400" dirty="0" smtClean="0">
                <a:latin typeface="+mn-ea"/>
              </a:rPr>
              <a:t>월 신청서 접수</a:t>
            </a:r>
            <a:r>
              <a:rPr lang="en-US" altLang="ko-KR" sz="2400" dirty="0" smtClean="0">
                <a:latin typeface="+mn-ea"/>
              </a:rPr>
              <a:t>, 6~7</a:t>
            </a:r>
            <a:r>
              <a:rPr lang="ko-KR" altLang="en-US" sz="2400" dirty="0" smtClean="0">
                <a:latin typeface="+mn-ea"/>
              </a:rPr>
              <a:t>월 평가 및 선정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528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78" y="674174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II. BK21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사업에 무역학과 선정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!!!</a:t>
            </a:r>
            <a:endParaRPr lang="en-US" altLang="ko-KR" sz="36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30466"/>
            <a:ext cx="8640960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무역학과 선정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en-US" altLang="ko-KR" sz="2400" dirty="0" smtClean="0">
                <a:latin typeface="+mn-ea"/>
              </a:rPr>
              <a:t>2020</a:t>
            </a:r>
            <a:r>
              <a:rPr lang="ko-KR" altLang="en-US" sz="2400" dirty="0" smtClean="0">
                <a:latin typeface="+mn-ea"/>
              </a:rPr>
              <a:t>년 </a:t>
            </a:r>
            <a:r>
              <a:rPr lang="en-US" altLang="ko-KR" sz="2400" dirty="0" smtClean="0">
                <a:latin typeface="+mn-ea"/>
              </a:rPr>
              <a:t>4</a:t>
            </a:r>
            <a:r>
              <a:rPr lang="ko-KR" altLang="en-US" sz="2400" dirty="0" smtClean="0">
                <a:latin typeface="+mn-ea"/>
              </a:rPr>
              <a:t>단계 </a:t>
            </a:r>
            <a:r>
              <a:rPr lang="en-US" altLang="ko-KR" sz="2400" dirty="0" smtClean="0">
                <a:latin typeface="+mn-ea"/>
              </a:rPr>
              <a:t>BK21</a:t>
            </a:r>
            <a:r>
              <a:rPr lang="ko-KR" altLang="en-US" sz="2400" dirty="0" smtClean="0">
                <a:latin typeface="+mn-ea"/>
              </a:rPr>
              <a:t>사업에 </a:t>
            </a:r>
            <a:r>
              <a:rPr lang="ko-KR" altLang="en-US" sz="2400" b="1" dirty="0" err="1" smtClean="0">
                <a:solidFill>
                  <a:srgbClr val="003A96"/>
                </a:solidFill>
                <a:latin typeface="+mn-ea"/>
              </a:rPr>
              <a:t>무역학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 분야</a:t>
            </a:r>
            <a:r>
              <a:rPr lang="ko-KR" altLang="en-US" sz="2400" dirty="0" smtClean="0">
                <a:latin typeface="+mn-ea"/>
              </a:rPr>
              <a:t>에서 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전국 유일</a:t>
            </a:r>
            <a:r>
              <a:rPr lang="ko-KR" altLang="en-US" sz="2400" dirty="0" smtClean="0">
                <a:latin typeface="+mn-ea"/>
              </a:rPr>
              <a:t>하게 선정되어 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연간 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3</a:t>
            </a:r>
            <a:r>
              <a:rPr lang="ko-KR" altLang="en-US" sz="2400" b="1" dirty="0" err="1" smtClean="0">
                <a:solidFill>
                  <a:srgbClr val="003A96"/>
                </a:solidFill>
                <a:latin typeface="+mn-ea"/>
              </a:rPr>
              <a:t>억원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(7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년간 총 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21</a:t>
            </a:r>
            <a:r>
              <a:rPr lang="ko-KR" altLang="en-US" sz="2400" b="1" dirty="0" err="1" smtClean="0">
                <a:solidFill>
                  <a:srgbClr val="003A96"/>
                </a:solidFill>
                <a:latin typeface="+mn-ea"/>
              </a:rPr>
              <a:t>억원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)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을 지원</a:t>
            </a:r>
            <a:r>
              <a:rPr lang="ko-KR" altLang="en-US" sz="2400" dirty="0" smtClean="0">
                <a:latin typeface="+mn-ea"/>
              </a:rPr>
              <a:t>받을 예정</a:t>
            </a:r>
            <a:endParaRPr lang="en-US" altLang="ko-KR" sz="2400" dirty="0" smtClean="0">
              <a:latin typeface="+mn-ea"/>
            </a:endParaRPr>
          </a:p>
          <a:p>
            <a:pPr marL="442913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사업 기간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en-US" altLang="ko-KR" sz="2400" dirty="0" smtClean="0">
                <a:latin typeface="+mn-ea"/>
              </a:rPr>
              <a:t>2020. 9.~ 2027.8(7</a:t>
            </a:r>
            <a:r>
              <a:rPr lang="ko-KR" altLang="en-US" sz="2400" dirty="0" smtClean="0">
                <a:latin typeface="+mn-ea"/>
              </a:rPr>
              <a:t>년</a:t>
            </a:r>
            <a:r>
              <a:rPr lang="en-US" altLang="ko-KR" sz="2400" dirty="0" smtClean="0">
                <a:latin typeface="+mn-ea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latin typeface="+mn-ea"/>
              </a:rPr>
              <a:t>   - 2024</a:t>
            </a:r>
            <a:r>
              <a:rPr lang="ko-KR" altLang="en-US" dirty="0" smtClean="0">
                <a:latin typeface="+mn-ea"/>
              </a:rPr>
              <a:t>년 중간평가 후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상위 </a:t>
            </a:r>
            <a:r>
              <a:rPr lang="en-US" altLang="ko-KR" dirty="0" smtClean="0">
                <a:latin typeface="+mn-ea"/>
              </a:rPr>
              <a:t>80%</a:t>
            </a:r>
            <a:r>
              <a:rPr lang="ko-KR" altLang="en-US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이내이면 계속 지원</a:t>
            </a:r>
            <a:endParaRPr lang="en-US" altLang="ko-KR" dirty="0" smtClean="0">
              <a:latin typeface="+mn-ea"/>
            </a:endParaRPr>
          </a:p>
          <a:p>
            <a:pPr marL="442913" indent="-442913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사업 지원 대상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 </a:t>
            </a:r>
            <a:r>
              <a:rPr lang="ko-KR" altLang="en-US" sz="2400" dirty="0" err="1" smtClean="0">
                <a:latin typeface="+mn-ea"/>
              </a:rPr>
              <a:t>석박사급</a:t>
            </a:r>
            <a:r>
              <a:rPr lang="ko-KR" altLang="en-US" sz="2400" dirty="0" smtClean="0">
                <a:latin typeface="+mn-ea"/>
              </a:rPr>
              <a:t> 대학원생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err="1" smtClean="0">
                <a:latin typeface="+mn-ea"/>
              </a:rPr>
              <a:t>학부생</a:t>
            </a:r>
            <a:r>
              <a:rPr lang="ko-KR" altLang="en-US" sz="2400" dirty="0" smtClean="0">
                <a:latin typeface="+mn-ea"/>
              </a:rPr>
              <a:t> 제외</a:t>
            </a:r>
            <a:r>
              <a:rPr lang="en-US" altLang="ko-KR" sz="2400" dirty="0" smtClean="0">
                <a:latin typeface="+mn-ea"/>
              </a:rPr>
              <a:t>)</a:t>
            </a:r>
          </a:p>
          <a:p>
            <a:pPr marL="442913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주요 사업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2400" dirty="0" smtClean="0">
                <a:latin typeface="+mn-ea"/>
              </a:rPr>
              <a:t>연간</a:t>
            </a:r>
            <a:r>
              <a:rPr lang="ko-KR" altLang="en-US" sz="2400" b="1" dirty="0" smtClean="0">
                <a:latin typeface="+mn-ea"/>
              </a:rPr>
              <a:t> 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예산의 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50% 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이상을 대학원생 장학금</a:t>
            </a:r>
            <a:r>
              <a:rPr lang="ko-KR" altLang="en-US" sz="2400" dirty="0" smtClean="0">
                <a:latin typeface="+mn-ea"/>
              </a:rPr>
              <a:t>으로</a:t>
            </a:r>
            <a:r>
              <a:rPr lang="ko-KR" altLang="en-US" sz="2400" b="1" dirty="0" smtClean="0">
                <a:latin typeface="+mn-ea"/>
              </a:rPr>
              <a:t> </a:t>
            </a:r>
            <a:r>
              <a:rPr lang="ko-KR" altLang="en-US" sz="2400" dirty="0" smtClean="0">
                <a:latin typeface="+mn-ea"/>
              </a:rPr>
              <a:t>지원</a:t>
            </a:r>
            <a:r>
              <a:rPr lang="en-US" altLang="ko-KR" sz="2400" b="1" dirty="0" smtClean="0">
                <a:latin typeface="+mn-ea"/>
              </a:rPr>
              <a:t>(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석사 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70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만원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/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월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, 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박사 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130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만원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/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월</a:t>
            </a:r>
            <a:r>
              <a:rPr lang="en-US" altLang="ko-KR" sz="2400" b="1" dirty="0" smtClean="0">
                <a:latin typeface="+mn-ea"/>
              </a:rPr>
              <a:t>)</a:t>
            </a: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4892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78" y="647015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III.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무역학과 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BK21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사업</a:t>
            </a:r>
            <a:endParaRPr lang="en-US" altLang="ko-KR" sz="36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726" y="1293346"/>
            <a:ext cx="86409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사업단 명칭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2400" b="1" dirty="0" err="1" smtClean="0">
                <a:solidFill>
                  <a:srgbClr val="003A96"/>
                </a:solidFill>
                <a:latin typeface="+mn-ea"/>
              </a:rPr>
              <a:t>본투글로컬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(Born To </a:t>
            </a:r>
            <a:r>
              <a:rPr lang="en-US" altLang="ko-KR" sz="2400" b="1" dirty="0" err="1" smtClean="0">
                <a:solidFill>
                  <a:srgbClr val="003A96"/>
                </a:solidFill>
                <a:latin typeface="+mn-ea"/>
              </a:rPr>
              <a:t>Glocal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; B2G) </a:t>
            </a:r>
            <a:r>
              <a:rPr lang="ko-KR" altLang="en-US" sz="2400" b="1" dirty="0" err="1" smtClean="0">
                <a:solidFill>
                  <a:srgbClr val="003A96"/>
                </a:solidFill>
                <a:latin typeface="+mn-ea"/>
              </a:rPr>
              <a:t>프론티어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 </a:t>
            </a:r>
            <a:r>
              <a:rPr lang="ko-KR" altLang="en-US" sz="2400" b="1" dirty="0" err="1" smtClean="0">
                <a:solidFill>
                  <a:srgbClr val="003A96"/>
                </a:solidFill>
                <a:latin typeface="+mn-ea"/>
              </a:rPr>
              <a:t>미래무역인재양성사업팀</a:t>
            </a:r>
            <a:endParaRPr lang="en-US" altLang="ko-KR" sz="2400" dirty="0" smtClean="0">
              <a:solidFill>
                <a:srgbClr val="003A96"/>
              </a:solidFill>
              <a:latin typeface="+mn-ea"/>
            </a:endParaRPr>
          </a:p>
          <a:p>
            <a:pPr marL="625475" indent="-3540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solidFill>
                  <a:srgbClr val="003A96"/>
                </a:solidFill>
                <a:latin typeface="+mn-ea"/>
              </a:rPr>
              <a:t>본투글로컬</a:t>
            </a:r>
            <a:r>
              <a:rPr lang="en-US" altLang="ko-KR" sz="2000" dirty="0">
                <a:solidFill>
                  <a:srgbClr val="003A96"/>
                </a:solidFill>
                <a:latin typeface="+mn-ea"/>
              </a:rPr>
              <a:t>(Born To </a:t>
            </a:r>
            <a:r>
              <a:rPr lang="en-US" altLang="ko-KR" sz="2000" dirty="0" err="1">
                <a:solidFill>
                  <a:srgbClr val="003A96"/>
                </a:solidFill>
                <a:latin typeface="+mn-ea"/>
              </a:rPr>
              <a:t>Glocal</a:t>
            </a:r>
            <a:r>
              <a:rPr lang="en-US" altLang="ko-KR" sz="2000" dirty="0">
                <a:solidFill>
                  <a:srgbClr val="003A96"/>
                </a:solidFill>
                <a:latin typeface="+mn-ea"/>
              </a:rPr>
              <a:t>) </a:t>
            </a:r>
            <a:r>
              <a:rPr lang="ko-KR" altLang="en-US" sz="2000" dirty="0">
                <a:solidFill>
                  <a:srgbClr val="003A96"/>
                </a:solidFill>
                <a:latin typeface="+mn-ea"/>
              </a:rPr>
              <a:t>미래인재란 </a:t>
            </a:r>
            <a:r>
              <a:rPr lang="ko-KR" altLang="en-US" sz="2000" dirty="0">
                <a:latin typeface="+mn-ea"/>
              </a:rPr>
              <a:t>교육체계의 혁신과 창의적</a:t>
            </a:r>
            <a:r>
              <a:rPr lang="en-US" altLang="ko-KR" sz="2000" dirty="0">
                <a:latin typeface="+mn-ea"/>
              </a:rPr>
              <a:t>·</a:t>
            </a:r>
            <a:r>
              <a:rPr lang="ko-KR" altLang="en-US" sz="2000" dirty="0">
                <a:latin typeface="+mn-ea"/>
              </a:rPr>
              <a:t>복합적 문제해결 연구능력 함양을 통해 </a:t>
            </a:r>
            <a:r>
              <a:rPr lang="ko-KR" altLang="en-US" sz="2000" dirty="0" err="1">
                <a:latin typeface="+mn-ea"/>
              </a:rPr>
              <a:t>무역학</a:t>
            </a:r>
            <a:r>
              <a:rPr lang="ko-KR" altLang="en-US" sz="2000" dirty="0">
                <a:latin typeface="+mn-ea"/>
              </a:rPr>
              <a:t> 연구의 </a:t>
            </a:r>
            <a:r>
              <a:rPr lang="ko-KR" altLang="en-US" sz="2000" dirty="0" err="1">
                <a:latin typeface="+mn-ea"/>
              </a:rPr>
              <a:t>블루오션을</a:t>
            </a:r>
            <a:r>
              <a:rPr lang="ko-KR" altLang="en-US" sz="2000" dirty="0">
                <a:latin typeface="+mn-ea"/>
              </a:rPr>
              <a:t> 개척하여 </a:t>
            </a:r>
            <a:r>
              <a:rPr lang="ko-KR" altLang="en-US" sz="2000" dirty="0">
                <a:solidFill>
                  <a:srgbClr val="003A96"/>
                </a:solidFill>
                <a:latin typeface="+mn-ea"/>
              </a:rPr>
              <a:t>연구생태계를 주도적으로 선도</a:t>
            </a:r>
            <a:r>
              <a:rPr lang="ko-KR" altLang="en-US" sz="2000" dirty="0">
                <a:latin typeface="+mn-ea"/>
              </a:rPr>
              <a:t>할 수 있는 역량뿐만 아니라 </a:t>
            </a:r>
            <a:r>
              <a:rPr lang="ko-KR" altLang="en-US" sz="2000" dirty="0" err="1">
                <a:latin typeface="+mn-ea"/>
              </a:rPr>
              <a:t>글로컬</a:t>
            </a:r>
            <a:r>
              <a:rPr lang="ko-KR" altLang="en-US" sz="2000" dirty="0">
                <a:latin typeface="+mn-ea"/>
              </a:rPr>
              <a:t> 교육</a:t>
            </a:r>
            <a:r>
              <a:rPr lang="en-US" altLang="ko-KR" sz="2000" dirty="0">
                <a:latin typeface="+mn-ea"/>
              </a:rPr>
              <a:t>·</a:t>
            </a:r>
            <a:r>
              <a:rPr lang="ko-KR" altLang="en-US" sz="2000" dirty="0">
                <a:latin typeface="+mn-ea"/>
              </a:rPr>
              <a:t>연구 네트워크에 기반을 두고 </a:t>
            </a:r>
            <a:r>
              <a:rPr lang="ko-KR" altLang="en-US" sz="2000" dirty="0">
                <a:solidFill>
                  <a:srgbClr val="003A96"/>
                </a:solidFill>
                <a:latin typeface="+mn-ea"/>
              </a:rPr>
              <a:t>협업 및 의사소통능력을 갖춘 인재</a:t>
            </a:r>
          </a:p>
          <a:p>
            <a:pPr marL="442913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참여 교수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2400" dirty="0" smtClean="0">
                <a:solidFill>
                  <a:srgbClr val="003A96"/>
                </a:solidFill>
                <a:latin typeface="+mn-ea"/>
              </a:rPr>
              <a:t>김민호 교수</a:t>
            </a:r>
            <a:r>
              <a:rPr lang="en-US" altLang="ko-KR" sz="2400" dirty="0" smtClean="0">
                <a:solidFill>
                  <a:srgbClr val="003A96"/>
                </a:solidFill>
                <a:latin typeface="+mn-ea"/>
              </a:rPr>
              <a:t>(</a:t>
            </a:r>
            <a:r>
              <a:rPr lang="ko-KR" altLang="en-US" sz="2400" dirty="0" smtClean="0">
                <a:solidFill>
                  <a:srgbClr val="003A96"/>
                </a:solidFill>
                <a:latin typeface="+mn-ea"/>
              </a:rPr>
              <a:t>사업단장</a:t>
            </a:r>
            <a:r>
              <a:rPr lang="en-US" altLang="ko-KR" sz="2400" dirty="0" smtClean="0">
                <a:solidFill>
                  <a:srgbClr val="003A96"/>
                </a:solidFill>
                <a:latin typeface="+mn-ea"/>
              </a:rPr>
              <a:t>) </a:t>
            </a:r>
            <a:endParaRPr lang="en-US" altLang="ko-KR" sz="2400" dirty="0">
              <a:solidFill>
                <a:srgbClr val="003A96"/>
              </a:solidFill>
              <a:latin typeface="+mn-ea"/>
            </a:endParaRPr>
          </a:p>
          <a:p>
            <a:pPr marL="625475" indent="-35401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+mn-ea"/>
              </a:rPr>
              <a:t>정지영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학과장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err="1" smtClean="0">
                <a:latin typeface="+mn-ea"/>
              </a:rPr>
              <a:t>최백렬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교무처장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최용재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최남석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박은옥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황운중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최경숙 교수 이상 </a:t>
            </a:r>
            <a:r>
              <a:rPr lang="en-US" altLang="ko-KR" sz="2000" dirty="0" smtClean="0">
                <a:latin typeface="+mn-ea"/>
              </a:rPr>
              <a:t>8</a:t>
            </a:r>
            <a:r>
              <a:rPr lang="ko-KR" altLang="en-US" sz="2000" dirty="0" smtClean="0">
                <a:latin typeface="+mn-ea"/>
              </a:rPr>
              <a:t>명</a:t>
            </a:r>
            <a:endParaRPr lang="en-US" altLang="ko-KR" sz="2000" dirty="0" smtClean="0">
              <a:latin typeface="+mn-ea"/>
            </a:endParaRPr>
          </a:p>
          <a:p>
            <a:pPr marL="442913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사업단 비전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2000" b="1" dirty="0" smtClean="0">
                <a:solidFill>
                  <a:srgbClr val="003A96"/>
                </a:solidFill>
                <a:latin typeface="+mn-ea"/>
              </a:rPr>
              <a:t>미래사회를 선도하는 </a:t>
            </a:r>
            <a:r>
              <a:rPr lang="ko-KR" altLang="en-US" sz="2000" b="1" dirty="0" err="1" smtClean="0">
                <a:solidFill>
                  <a:srgbClr val="003A96"/>
                </a:solidFill>
                <a:latin typeface="+mn-ea"/>
              </a:rPr>
              <a:t>글로컬</a:t>
            </a:r>
            <a:r>
              <a:rPr lang="ko-KR" altLang="en-US" sz="2000" b="1" dirty="0" smtClean="0">
                <a:solidFill>
                  <a:srgbClr val="003A96"/>
                </a:solidFill>
                <a:latin typeface="+mn-ea"/>
              </a:rPr>
              <a:t> 무역교육</a:t>
            </a:r>
            <a:r>
              <a:rPr lang="ko-KR" altLang="en-US" sz="2000" b="1" dirty="0" smtClean="0">
                <a:solidFill>
                  <a:srgbClr val="003A96"/>
                </a:solidFill>
                <a:latin typeface="+mn-ea"/>
                <a:cs typeface="Arial Unicode MS" panose="020B0604020202020204" pitchFamily="50" charset="-127"/>
              </a:rPr>
              <a:t>∙연구의 허브</a:t>
            </a:r>
            <a:r>
              <a:rPr lang="en-US" altLang="ko-KR" sz="2000" b="1" dirty="0" smtClean="0">
                <a:solidFill>
                  <a:srgbClr val="003A96"/>
                </a:solidFill>
                <a:latin typeface="+mn-ea"/>
              </a:rPr>
              <a:t> </a:t>
            </a:r>
            <a:endParaRPr lang="en-US" altLang="ko-KR" sz="2000" dirty="0" smtClean="0">
              <a:solidFill>
                <a:srgbClr val="003A96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4482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78" y="647015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III.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무역학과 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BK21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사업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인재상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36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47083824" descr="EMB000014cc2d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84" y="1620164"/>
            <a:ext cx="8341283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136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78" y="647015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III.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무역학과 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BK21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사업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비전 및 목표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36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839" y="1387623"/>
            <a:ext cx="11124881" cy="572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47083184" descr="EMB000014cc2d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04856" cy="458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16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78" y="647015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III.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무역학과 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BK21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사업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세부 추진 전략</a:t>
            </a:r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36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839" y="1387623"/>
            <a:ext cx="11124881" cy="572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9410" y="1171600"/>
            <a:ext cx="11093000" cy="57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147084304" descr="EMB000014cc2d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18496"/>
            <a:ext cx="7992888" cy="450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540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78" y="647015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IV.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무역학과 대학원생 지원계획</a:t>
            </a:r>
            <a:endParaRPr lang="en-US" altLang="ko-KR" sz="36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726" y="1293346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장학금 지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원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en-US" altLang="ko-KR" sz="2400" dirty="0" smtClean="0">
                <a:latin typeface="+mn-ea"/>
              </a:rPr>
              <a:t>BK21</a:t>
            </a:r>
            <a:r>
              <a:rPr lang="ko-KR" altLang="en-US" sz="2400" dirty="0" smtClean="0">
                <a:latin typeface="+mn-ea"/>
              </a:rPr>
              <a:t>사업에서 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석사 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70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만원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/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월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, 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박사 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130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만원</a:t>
            </a:r>
            <a:r>
              <a:rPr lang="en-US" altLang="ko-KR" sz="2400" b="1" dirty="0" smtClean="0">
                <a:solidFill>
                  <a:srgbClr val="003A96"/>
                </a:solidFill>
                <a:latin typeface="+mn-ea"/>
              </a:rPr>
              <a:t>/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월 지원</a:t>
            </a:r>
            <a:endParaRPr lang="en-US" altLang="ko-KR" sz="2400" dirty="0" smtClean="0">
              <a:solidFill>
                <a:srgbClr val="003A96"/>
              </a:solidFill>
              <a:latin typeface="+mn-ea"/>
            </a:endParaRPr>
          </a:p>
          <a:p>
            <a:pPr marL="625475" indent="-354013"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+mn-ea"/>
              </a:rPr>
              <a:t>이와 별도로 </a:t>
            </a:r>
            <a:r>
              <a:rPr lang="ko-KR" altLang="en-US" sz="2000" dirty="0" smtClean="0">
                <a:solidFill>
                  <a:srgbClr val="003A96"/>
                </a:solidFill>
                <a:latin typeface="+mn-ea"/>
              </a:rPr>
              <a:t>대학에서 지원하는 성적장학금</a:t>
            </a:r>
            <a:r>
              <a:rPr lang="en-US" altLang="ko-KR" sz="2000" dirty="0" smtClean="0">
                <a:solidFill>
                  <a:srgbClr val="003A96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3A96"/>
                </a:solidFill>
                <a:latin typeface="+mn-ea"/>
              </a:rPr>
              <a:t>연구장학금</a:t>
            </a:r>
            <a:r>
              <a:rPr lang="en-US" altLang="ko-KR" sz="2000" dirty="0" smtClean="0">
                <a:solidFill>
                  <a:srgbClr val="003A96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3A96"/>
                </a:solidFill>
                <a:latin typeface="+mn-ea"/>
              </a:rPr>
              <a:t>근로학생 장학금</a:t>
            </a:r>
            <a:r>
              <a:rPr lang="ko-KR" altLang="en-US" sz="2000" dirty="0" smtClean="0">
                <a:latin typeface="+mn-ea"/>
              </a:rPr>
              <a:t> 등이 있음</a:t>
            </a:r>
            <a:endParaRPr lang="en-US" altLang="ko-KR" sz="2000" dirty="0" smtClean="0">
              <a:latin typeface="+mn-ea"/>
            </a:endParaRPr>
          </a:p>
          <a:p>
            <a:pPr marL="625475" indent="-354013"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+mn-ea"/>
              </a:rPr>
              <a:t>단 지원기관 규정 상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본 사업에 참여하는 지도교수 학생이어야만 지원 가능</a:t>
            </a:r>
            <a:endParaRPr lang="en-US" altLang="ko-KR" sz="2000" dirty="0" smtClean="0">
              <a:latin typeface="+mn-ea"/>
            </a:endParaRPr>
          </a:p>
          <a:p>
            <a:pPr marL="625475" indent="-354013"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+mn-ea"/>
              </a:rPr>
              <a:t>지도교수와 공동연구논문 발표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추후 규정 마련 예정</a:t>
            </a:r>
            <a:r>
              <a:rPr lang="en-US" altLang="ko-KR" sz="2000" dirty="0" smtClean="0">
                <a:latin typeface="+mn-ea"/>
              </a:rPr>
              <a:t>)  </a:t>
            </a:r>
            <a:endParaRPr lang="en-US" altLang="ko-KR" sz="2000" dirty="0">
              <a:latin typeface="+mn-ea"/>
            </a:endParaRPr>
          </a:p>
          <a:p>
            <a:pPr marL="442913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해외 유학 기회</a:t>
            </a:r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2400" dirty="0">
                <a:latin typeface="+mn-ea"/>
              </a:rPr>
              <a:t>해외대학과 협약을 통해 </a:t>
            </a:r>
            <a:r>
              <a:rPr lang="ko-KR" altLang="en-US" sz="2400" b="1" dirty="0" err="1">
                <a:solidFill>
                  <a:srgbClr val="003A96"/>
                </a:solidFill>
                <a:latin typeface="+mn-ea"/>
              </a:rPr>
              <a:t>공동학위제</a:t>
            </a:r>
            <a:r>
              <a:rPr lang="ko-KR" altLang="en-US" sz="2400" b="1" dirty="0">
                <a:solidFill>
                  <a:srgbClr val="003A96"/>
                </a:solidFill>
                <a:latin typeface="+mn-ea"/>
              </a:rPr>
              <a:t> 또는 일정기간 수학 프로그램을 운영</a:t>
            </a:r>
            <a:r>
              <a:rPr lang="ko-KR" altLang="en-US" sz="2400" dirty="0">
                <a:latin typeface="+mn-ea"/>
              </a:rPr>
              <a:t>할 예정</a:t>
            </a:r>
            <a:endParaRPr lang="en-US" altLang="ko-KR" sz="2400" dirty="0">
              <a:latin typeface="+mn-ea"/>
            </a:endParaRPr>
          </a:p>
          <a:p>
            <a:pPr marL="625475" indent="-354013">
              <a:buFont typeface="Wingdings" panose="05000000000000000000" pitchFamily="2" charset="2"/>
              <a:buChar char="v"/>
            </a:pPr>
            <a:r>
              <a:rPr lang="ko-KR" altLang="en-US" sz="2000" dirty="0">
                <a:latin typeface="+mn-ea"/>
              </a:rPr>
              <a:t>일정 학점 이수 시 전북대학교와 해외대학에서 </a:t>
            </a:r>
            <a:r>
              <a:rPr lang="en-US" altLang="ko-KR" sz="2000" dirty="0">
                <a:solidFill>
                  <a:srgbClr val="003A96"/>
                </a:solidFill>
                <a:latin typeface="+mn-ea"/>
              </a:rPr>
              <a:t>2</a:t>
            </a:r>
            <a:r>
              <a:rPr lang="ko-KR" altLang="en-US" sz="2000" dirty="0">
                <a:solidFill>
                  <a:srgbClr val="003A96"/>
                </a:solidFill>
                <a:latin typeface="+mn-ea"/>
              </a:rPr>
              <a:t>개의 </a:t>
            </a:r>
            <a:r>
              <a:rPr lang="ko-KR" altLang="en-US" sz="2000" dirty="0" err="1">
                <a:solidFill>
                  <a:srgbClr val="003A96"/>
                </a:solidFill>
                <a:latin typeface="+mn-ea"/>
              </a:rPr>
              <a:t>석박사</a:t>
            </a:r>
            <a:r>
              <a:rPr lang="ko-KR" altLang="en-US" sz="2000" dirty="0">
                <a:solidFill>
                  <a:srgbClr val="003A96"/>
                </a:solidFill>
                <a:latin typeface="+mn-ea"/>
              </a:rPr>
              <a:t> 학위를 받을 수 있도록 학비 지원</a:t>
            </a:r>
            <a:endParaRPr lang="en-US" altLang="ko-KR" sz="2000" dirty="0">
              <a:solidFill>
                <a:srgbClr val="003A96"/>
              </a:solidFill>
              <a:latin typeface="+mn-ea"/>
            </a:endParaRPr>
          </a:p>
          <a:p>
            <a:pPr marL="625475" indent="-354013">
              <a:buFont typeface="Wingdings" panose="05000000000000000000" pitchFamily="2" charset="2"/>
              <a:buChar char="v"/>
            </a:pPr>
            <a:r>
              <a:rPr lang="ko-KR" altLang="en-US" sz="2000" dirty="0">
                <a:latin typeface="+mn-ea"/>
              </a:rPr>
              <a:t> </a:t>
            </a:r>
            <a:r>
              <a:rPr lang="en-US" altLang="ko-KR" sz="2000" dirty="0">
                <a:latin typeface="+mn-ea"/>
              </a:rPr>
              <a:t>‘20</a:t>
            </a:r>
            <a:r>
              <a:rPr lang="ko-KR" altLang="en-US" sz="2000" dirty="0">
                <a:latin typeface="+mn-ea"/>
              </a:rPr>
              <a:t>년 </a:t>
            </a:r>
            <a:r>
              <a:rPr lang="en-US" altLang="ko-KR" sz="2000" dirty="0">
                <a:latin typeface="+mn-ea"/>
              </a:rPr>
              <a:t>2</a:t>
            </a:r>
            <a:r>
              <a:rPr lang="ko-KR" altLang="en-US" sz="2000" dirty="0">
                <a:latin typeface="+mn-ea"/>
              </a:rPr>
              <a:t>월 호주 </a:t>
            </a:r>
            <a:r>
              <a:rPr lang="ko-KR" altLang="en-US" sz="2000" dirty="0" err="1">
                <a:latin typeface="+mn-ea"/>
              </a:rPr>
              <a:t>스윈번기술대학과의</a:t>
            </a:r>
            <a:r>
              <a:rPr lang="ko-KR" altLang="en-US" sz="2000" dirty="0">
                <a:latin typeface="+mn-ea"/>
              </a:rPr>
              <a:t> 박사학위 공동프로그램을 위한 업무협약 </a:t>
            </a:r>
            <a:r>
              <a:rPr lang="ko-KR" altLang="en-US" sz="2000" dirty="0" smtClean="0">
                <a:latin typeface="+mn-ea"/>
              </a:rPr>
              <a:t>체결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3289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78" y="647015"/>
            <a:ext cx="864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IV. </a:t>
            </a:r>
            <a:r>
              <a:rPr lang="ko-KR" altLang="en-US" sz="3600" dirty="0" smtClean="0">
                <a:solidFill>
                  <a:srgbClr val="003A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무역학과 대학원생 지원계획</a:t>
            </a:r>
            <a:endParaRPr lang="en-US" altLang="ko-KR" sz="3600" dirty="0">
              <a:solidFill>
                <a:srgbClr val="003A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94667"/>
            <a:ext cx="8640960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lang="ko-KR" alt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국제인턴쉽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 등 해외파견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2400" dirty="0" smtClean="0">
                <a:latin typeface="+mn-ea"/>
              </a:rPr>
              <a:t>수출마케팅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전자상거래 등의 전공분야 교육효과를 위해 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해외현장실습을 통한 </a:t>
            </a:r>
            <a:r>
              <a:rPr lang="ko-KR" altLang="en-US" sz="2400" b="1" dirty="0" err="1" smtClean="0">
                <a:solidFill>
                  <a:srgbClr val="003A96"/>
                </a:solidFill>
                <a:latin typeface="+mn-ea"/>
              </a:rPr>
              <a:t>국제인턴쉽을</a:t>
            </a:r>
            <a:r>
              <a:rPr lang="ko-KR" altLang="en-US" sz="2400" b="1" dirty="0" smtClean="0">
                <a:solidFill>
                  <a:srgbClr val="003A96"/>
                </a:solidFill>
                <a:latin typeface="+mn-ea"/>
              </a:rPr>
              <a:t> 운영할 예정</a:t>
            </a:r>
            <a:endParaRPr lang="en-US" altLang="ko-KR" sz="2400" b="1" dirty="0" smtClean="0">
              <a:solidFill>
                <a:srgbClr val="003A96"/>
              </a:solidFill>
              <a:latin typeface="+mn-ea"/>
            </a:endParaRPr>
          </a:p>
          <a:p>
            <a:pPr marL="625475" indent="-354013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ko-KR" altLang="en-US" sz="2000" dirty="0" smtClean="0"/>
              <a:t>현장실습에 참여하는 경우 이를 </a:t>
            </a:r>
            <a:r>
              <a:rPr lang="ko-KR" altLang="en-US" sz="2000" dirty="0" smtClean="0">
                <a:solidFill>
                  <a:srgbClr val="003A96"/>
                </a:solidFill>
              </a:rPr>
              <a:t>학점으로 인정하는 방안을 도입하고 관련 경비를 지원</a:t>
            </a:r>
            <a:endParaRPr lang="en-US" altLang="ko-KR" sz="2000" dirty="0" smtClean="0">
              <a:solidFill>
                <a:srgbClr val="003A96"/>
              </a:solidFill>
            </a:endParaRPr>
          </a:p>
          <a:p>
            <a:pPr marL="442913" lvl="0" indent="-442913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ko-KR" sz="2400" b="1" dirty="0">
                <a:solidFill>
                  <a:srgbClr val="C0504D">
                    <a:lumMod val="75000"/>
                  </a:srgbClr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2400" b="1" dirty="0">
                <a:solidFill>
                  <a:srgbClr val="C0504D">
                    <a:lumMod val="75000"/>
                  </a:srgbClr>
                </a:solidFill>
                <a:latin typeface="맑은 고딕" panose="020B0503020000020004" pitchFamily="50" charset="-127"/>
              </a:rPr>
              <a:t>학술대회발표 지원</a:t>
            </a:r>
            <a:r>
              <a:rPr lang="en-US" altLang="ko-KR" sz="2400" b="1" dirty="0">
                <a:solidFill>
                  <a:srgbClr val="C0504D">
                    <a:lumMod val="75000"/>
                  </a:srgbClr>
                </a:solidFill>
                <a:latin typeface="맑은 고딕" panose="020B0503020000020004" pitchFamily="50" charset="-127"/>
              </a:rPr>
              <a:t>) </a:t>
            </a:r>
            <a:r>
              <a:rPr lang="ko-KR" altLang="en-US" sz="2400" dirty="0">
                <a:solidFill>
                  <a:prstClr val="black"/>
                </a:solidFill>
                <a:latin typeface="맑은 고딕" panose="020B0503020000020004" pitchFamily="50" charset="-127"/>
              </a:rPr>
              <a:t>대학원생의 연구수월성을 제고하기 위해 </a:t>
            </a:r>
            <a:r>
              <a:rPr lang="ko-KR" altLang="en-US" sz="2400" b="1" dirty="0">
                <a:solidFill>
                  <a:srgbClr val="003A96"/>
                </a:solidFill>
                <a:latin typeface="맑은 고딕" panose="020B0503020000020004" pitchFamily="50" charset="-127"/>
              </a:rPr>
              <a:t>국내외 학술대회에 참가</a:t>
            </a:r>
            <a:r>
              <a:rPr lang="ko-KR" altLang="en-US" sz="2400" dirty="0">
                <a:solidFill>
                  <a:prstClr val="black"/>
                </a:solidFill>
                <a:latin typeface="맑은 고딕" panose="020B0503020000020004" pitchFamily="50" charset="-127"/>
              </a:rPr>
              <a:t>하여 연구논문을 발표할 경우 </a:t>
            </a:r>
            <a:r>
              <a:rPr lang="ko-KR" altLang="en-US" sz="2400" b="1" dirty="0">
                <a:solidFill>
                  <a:srgbClr val="003A96"/>
                </a:solidFill>
                <a:latin typeface="맑은 고딕" panose="020B0503020000020004" pitchFamily="50" charset="-127"/>
              </a:rPr>
              <a:t>관련 경비를 전액 지원</a:t>
            </a:r>
            <a:endParaRPr lang="en-US" altLang="ko-KR" sz="2400" b="1" dirty="0">
              <a:solidFill>
                <a:srgbClr val="003A96"/>
              </a:solidFill>
              <a:latin typeface="맑은 고딕" panose="020B0503020000020004" pitchFamily="50" charset="-127"/>
            </a:endParaRPr>
          </a:p>
          <a:p>
            <a:pPr marL="625475" lvl="0" indent="-354013">
              <a:lnSpc>
                <a:spcPct val="120000"/>
              </a:lnSpc>
              <a:buClr>
                <a:prstClr val="black"/>
              </a:buClr>
              <a:buFont typeface="Wingdings" panose="05000000000000000000" pitchFamily="2" charset="2"/>
              <a:buChar char="v"/>
            </a:pPr>
            <a:r>
              <a:rPr lang="ko-KR" altLang="en-US" sz="2000" dirty="0">
                <a:solidFill>
                  <a:prstClr val="black"/>
                </a:solidFill>
              </a:rPr>
              <a:t>논문이 우수할 경우 지도교수와의 상담을 통해 </a:t>
            </a:r>
            <a:r>
              <a:rPr lang="ko-KR" altLang="en-US" sz="2000" dirty="0">
                <a:solidFill>
                  <a:srgbClr val="003A96"/>
                </a:solidFill>
              </a:rPr>
              <a:t>학술지에 게재</a:t>
            </a:r>
            <a:r>
              <a:rPr lang="ko-KR" altLang="en-US" sz="2000" dirty="0">
                <a:solidFill>
                  <a:prstClr val="black"/>
                </a:solidFill>
              </a:rPr>
              <a:t>하도록 하고 이에 대한 </a:t>
            </a:r>
            <a:r>
              <a:rPr lang="ko-KR" altLang="en-US" sz="2000" dirty="0">
                <a:solidFill>
                  <a:srgbClr val="003A96"/>
                </a:solidFill>
              </a:rPr>
              <a:t>경비 지급 및 학술지 등재 후 인센티브 지급</a:t>
            </a:r>
            <a:endParaRPr lang="ko-KR" altLang="en-US" dirty="0">
              <a:solidFill>
                <a:srgbClr val="003A96"/>
              </a:solidFill>
            </a:endParaRPr>
          </a:p>
          <a:p>
            <a:pPr marL="271462">
              <a:lnSpc>
                <a:spcPct val="120000"/>
              </a:lnSpc>
              <a:buClr>
                <a:schemeClr val="tx1"/>
              </a:buClr>
            </a:pPr>
            <a:endParaRPr lang="ko-KR" altLang="en-US" dirty="0">
              <a:solidFill>
                <a:srgbClr val="003A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25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전북대학교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12364</TotalTime>
  <Words>597</Words>
  <Application>Microsoft Office PowerPoint</Application>
  <PresentationFormat>화면 슬라이드 쇼(4:3)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9" baseType="lpstr">
      <vt:lpstr>맑은 고딕</vt:lpstr>
      <vt:lpstr>Wingdings</vt:lpstr>
      <vt:lpstr>나눔고딕 ExtraBold</vt:lpstr>
      <vt:lpstr>Arial Unicode MS</vt:lpstr>
      <vt:lpstr>Arial</vt:lpstr>
      <vt:lpstr>나눔바른고딕</vt:lpstr>
      <vt:lpstr>나눔고딕 Light</vt:lpstr>
      <vt:lpstr>1_전북대학교_01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default</dc:creator>
  <cp:lastModifiedBy>default</cp:lastModifiedBy>
  <cp:revision>508</cp:revision>
  <cp:lastPrinted>2020-09-22T05:27:48Z</cp:lastPrinted>
  <dcterms:created xsi:type="dcterms:W3CDTF">2015-12-17T06:17:50Z</dcterms:created>
  <dcterms:modified xsi:type="dcterms:W3CDTF">2020-09-24T07:10:59Z</dcterms:modified>
</cp:coreProperties>
</file>